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1837" r:id="rId2"/>
    <p:sldId id="419" r:id="rId3"/>
    <p:sldId id="425" r:id="rId4"/>
    <p:sldId id="297" r:id="rId5"/>
    <p:sldId id="1836" r:id="rId6"/>
    <p:sldId id="1838" r:id="rId7"/>
    <p:sldId id="308" r:id="rId8"/>
    <p:sldId id="261" r:id="rId9"/>
    <p:sldId id="256" r:id="rId10"/>
    <p:sldId id="267" r:id="rId11"/>
    <p:sldId id="287" r:id="rId12"/>
    <p:sldId id="306" r:id="rId13"/>
    <p:sldId id="271" r:id="rId14"/>
    <p:sldId id="325" r:id="rId15"/>
    <p:sldId id="289" r:id="rId16"/>
    <p:sldId id="29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Harris" initials="TH" lastIdx="5" clrIdx="0">
    <p:extLst>
      <p:ext uri="{19B8F6BF-5375-455C-9EA6-DF929625EA0E}">
        <p15:presenceInfo xmlns:p15="http://schemas.microsoft.com/office/powerpoint/2012/main" userId="182fcefd4cc803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97"/>
  </p:normalViewPr>
  <p:slideViewPr>
    <p:cSldViewPr snapToGrid="0" snapToObjects="1">
      <p:cViewPr varScale="1">
        <p:scale>
          <a:sx n="63" d="100"/>
          <a:sy n="63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2B0EE-7CC5-F241-A00A-3A327BEF24E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4EAC1-FA2B-9344-8C8F-C62A34F8C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it is important</a:t>
            </a:r>
            <a:r>
              <a:rPr lang="en-US" baseline="0" dirty="0"/>
              <a:t> to pause for a moment to  acknowledge that advances in treatment have changed forever the prospects for people living with HIV.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B5B6-4A83-1C44-959D-CC871AA5775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80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1. HIV prevalence (in the 15–49 years and &gt;50 years age groups), total number of infections, and age distribution of HIV-infected patients over the period 2000–2040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Hlabisa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sub-district of KwaZulu-Natal, South Africa, predicted with the STDSIM model.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distribution of HIV-infected men and women in 2010, 2025 and 2040.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B5B6-4A83-1C44-959D-CC871AA5775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84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81460-3A4E-4246-921C-41D6703B626B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Many chronic conditions have been demonstrated to occur</a:t>
            </a:r>
            <a:r>
              <a:rPr lang="en-GB" baseline="0" dirty="0">
                <a:cs typeface="+mn-cs"/>
              </a:rPr>
              <a:t> at higher rates in people with HIV on ART</a:t>
            </a: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8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xmlns="" id="{C7ABAFD1-680F-E64E-9E97-27BD3B0D95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" y="887413"/>
            <a:ext cx="6138863" cy="3454400"/>
          </a:xfrm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xmlns="" id="{942E8108-9187-864E-9341-3D1357882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35513"/>
            <a:ext cx="4981575" cy="4192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0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 txBox="1">
            <a:spLocks noGrp="1" noChangeArrowheads="1"/>
          </p:cNvSpPr>
          <p:nvPr/>
        </p:nvSpPr>
        <p:spPr bwMode="auto">
          <a:xfrm>
            <a:off x="0" y="-1462"/>
            <a:ext cx="2970732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/>
          <a:lstStyle>
            <a:lvl1pPr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b="0" i="1">
                <a:solidFill>
                  <a:prstClr val="black"/>
                </a:solidFill>
              </a:rPr>
              <a:t>All Presentations</a:t>
            </a:r>
          </a:p>
        </p:txBody>
      </p:sp>
      <p:sp>
        <p:nvSpPr>
          <p:cNvPr id="22530" name="Rectangle 3"/>
          <p:cNvSpPr txBox="1">
            <a:spLocks noGrp="1" noChangeArrowheads="1"/>
          </p:cNvSpPr>
          <p:nvPr/>
        </p:nvSpPr>
        <p:spPr bwMode="auto">
          <a:xfrm>
            <a:off x="3887269" y="-1462"/>
            <a:ext cx="2970732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/>
          <a:lstStyle>
            <a:lvl1pPr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000" b="0" i="1">
                <a:solidFill>
                  <a:prstClr val="black"/>
                </a:solidFill>
              </a:rPr>
              <a:t>26 April, 2001</a:t>
            </a:r>
          </a:p>
        </p:txBody>
      </p:sp>
      <p:sp>
        <p:nvSpPr>
          <p:cNvPr id="22531" name="Rectangle 6"/>
          <p:cNvSpPr txBox="1">
            <a:spLocks noGrp="1" noChangeArrowheads="1"/>
          </p:cNvSpPr>
          <p:nvPr/>
        </p:nvSpPr>
        <p:spPr bwMode="auto">
          <a:xfrm>
            <a:off x="0" y="8687969"/>
            <a:ext cx="2970732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b="0" i="1">
                <a:solidFill>
                  <a:prstClr val="black"/>
                </a:solidFill>
              </a:rPr>
              <a:t>Satellite Symposium (FINAL)</a:t>
            </a: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87269" y="8687969"/>
            <a:ext cx="2970732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676DF18-5356-EE44-8AAD-8082563430C3}" type="slidenum">
              <a:rPr lang="en-GB" sz="1000" b="0" i="1">
                <a:solidFill>
                  <a:prstClr val="black"/>
                </a:solidFill>
              </a:rPr>
              <a:pPr algn="r"/>
              <a:t>7</a:t>
            </a:fld>
            <a:endParaRPr lang="en-GB" sz="1000" b="0" i="1">
              <a:solidFill>
                <a:prstClr val="black"/>
              </a:solidFill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spcBef>
                <a:spcPct val="50000"/>
              </a:spcBef>
            </a:pPr>
            <a:r>
              <a:rPr lang="nl-NL" sz="2400" b="0" dirty="0">
                <a:solidFill>
                  <a:srgbClr val="292929"/>
                </a:solidFill>
              </a:rPr>
              <a:t>Prevalence (and incidence) of age-associated non-communicable comorbidities (AANCC) and their risk factors in persons </a:t>
            </a: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≥45 yrs</a:t>
            </a:r>
            <a:endParaRPr lang="nl-NL" sz="2400" b="0" dirty="0">
              <a:solidFill>
                <a:srgbClr val="292929"/>
              </a:solidFill>
            </a:endParaRPr>
          </a:p>
          <a:p>
            <a:pPr lvl="2" eaLnBrk="1" hangingPunct="1">
              <a:spcBef>
                <a:spcPct val="50000"/>
              </a:spcBef>
            </a:pPr>
            <a:endParaRPr lang="nl-NL" sz="1600" b="0" dirty="0">
              <a:solidFill>
                <a:srgbClr val="292929"/>
              </a:solidFill>
            </a:endParaRPr>
          </a:p>
          <a:p>
            <a:pPr lvl="2" eaLnBrk="1" hangingPunct="1">
              <a:spcBef>
                <a:spcPct val="50000"/>
              </a:spcBef>
              <a:buFont typeface="Arial" charset="0"/>
              <a:buNone/>
            </a:pP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Participants: </a:t>
            </a:r>
          </a:p>
          <a:p>
            <a:pPr lvl="2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 HIV-1-</a:t>
            </a:r>
            <a:r>
              <a:rPr lang="nl-NL" sz="2400" dirty="0">
                <a:solidFill>
                  <a:srgbClr val="292929"/>
                </a:solidFill>
                <a:cs typeface="Arial" charset="0"/>
              </a:rPr>
              <a:t>infected</a:t>
            </a: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: from the HIV outpatient clinic at the Academic Medical Center (Amsterdam)</a:t>
            </a:r>
          </a:p>
          <a:p>
            <a:pPr lvl="2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 HIV-1-</a:t>
            </a:r>
            <a:r>
              <a:rPr lang="nl-NL" sz="2400" dirty="0">
                <a:solidFill>
                  <a:srgbClr val="292929"/>
                </a:solidFill>
                <a:cs typeface="Arial" charset="0"/>
              </a:rPr>
              <a:t>uninfected</a:t>
            </a: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: from the Amsterdam Municipal Health Service sexual health clinic, and the ongoing Amsterdam Cohort Studies on HIV/aids</a:t>
            </a:r>
          </a:p>
          <a:p>
            <a:pPr lvl="2" eaLnBrk="1" hangingPunct="1">
              <a:spcBef>
                <a:spcPct val="50000"/>
              </a:spcBef>
              <a:buFont typeface="Arial" charset="0"/>
              <a:buChar char="•"/>
            </a:pPr>
            <a:endParaRPr lang="nl-NL" sz="2400" b="0" dirty="0">
              <a:solidFill>
                <a:srgbClr val="292929"/>
              </a:solidFill>
              <a:cs typeface="Arial" charset="0"/>
            </a:endParaRPr>
          </a:p>
          <a:p>
            <a:pPr lvl="2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nl-NL" sz="2400" b="0" dirty="0">
                <a:solidFill>
                  <a:srgbClr val="292929"/>
                </a:solidFill>
                <a:cs typeface="Arial" charset="0"/>
              </a:rPr>
              <a:t>aids Associated Non Communicable Conditions included – Hypertension, Angina, MI,</a:t>
            </a:r>
            <a:r>
              <a:rPr lang="nl-NL" sz="2400" b="0" baseline="0" dirty="0">
                <a:solidFill>
                  <a:srgbClr val="292929"/>
                </a:solidFill>
                <a:cs typeface="Arial" charset="0"/>
              </a:rPr>
              <a:t> peripheral arterial insuffi, CVA, DM, COPS chronic liver disease, reduced renal function, Cancer and Atraumatic fractures and osteoporsis</a:t>
            </a:r>
            <a:endParaRPr lang="nl-NL" sz="2400" b="0" dirty="0">
              <a:solidFill>
                <a:srgbClr val="292929"/>
              </a:solidFill>
              <a:cs typeface="Arial" charset="0"/>
            </a:endParaRPr>
          </a:p>
          <a:p>
            <a:pPr eaLnBrk="1" hangingPunct="1">
              <a:defRPr/>
            </a:pPr>
            <a:endParaRPr lang="nl-N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93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the crude rate for incident cardiovascular disease was 60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10,000 person years and is comparable to other high-risk cardiovascular groups, such 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diabetes mellitus.42 Second, the risk of incident cardiovascular disease was 2-fold higher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living with HIV. Third, the number of disability-adjusted life years due to HIV associated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 disease has increased 3-fold over the last two decades but has now plateaued.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there were major regional variations in both the attributable fraction and the rates of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cardiovascular disease due to HIV, with much of the burden seen in sub-Saharan Africa followed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Asia and the Pacific.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26 years, the global population attributable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 from cardiovascular disease due to HIV increased from 0.36% (95%CI 0.21-0.56%)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0.92% (95%CI 0.55-1.41%) and DALYs increased from 0.74 (95%CI 0.44-1.16) to 2.57 (95%CI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1.53-3.92) million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EAC1-FA2B-9344-8C8F-C62A34F8CD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1EB97-FA04-334E-8CD5-644998685424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8CDBD-C237-B049-AA62-54FC40B8C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7F460C-F9BB-C246-8B15-49280C473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CA0FE-422B-4E48-B73A-0A60E18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5F9093-08E2-3F4E-8AC1-96F06077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54F475-194D-A14A-9258-0EAC11FB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8C50F-4F68-0548-A995-E9E28CAB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8F301A-53AA-AC45-B4A9-FCD315306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DF77C-8C45-F74A-A6B2-53FAF079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2B1B3-C298-E846-9A7D-5572C6C7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72EEC-5A0A-084C-91E4-9B60C446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02E55D-EC1A-9C44-96C7-F9777DB88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48E2EF-728B-B74A-8015-557096BD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E86588-8B89-3541-BC6C-7D3C6750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9BAACD-C3E5-B243-A795-73C3FBAD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5AD0EA-3FD4-B346-BDA8-E65808B7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84748-1FE0-8543-83A3-1C9DA0F5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F29B4-58AE-EC4F-9B3B-82C420129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C1B92-7400-3E4F-BC92-BA23A6BC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AB5F1D-CCA9-EC4F-826B-0BA4D84E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DA5F46-0993-354B-A8E4-C3295179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4EB5A-FA6A-8D45-896C-9C761E78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05525D-0BD1-3F48-A12B-B6DC66957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5589C7-0A8A-C047-A2B9-AE3527D6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612590-57CC-7940-9068-41FD9DF6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92FDB7-0DF3-C04A-9629-EAFDC5DA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99706-CC96-BB4E-AF8A-6D336344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3A8D6-29F7-7941-9624-CDCFE5A01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7D6D79-61A6-CD47-B932-587150F4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41B8D8-E194-5D4C-8443-2FE5B572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1773E0-1E36-3644-B9FC-260A3309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B68093-D750-1A44-AEE2-17E8BE3A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6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659A6-F8AE-6A4F-8C1B-87E6C1C9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7DF0BC-C0F1-214F-9C27-F177C0023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FFD49-AFCC-C44B-A51D-83386390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01C9E0-B291-DE48-8C1E-2C586CE91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8DD30C-8AF3-5544-9359-B8712CDA6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C8D0BD-D7B1-6C45-ABCA-B16E6B76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F6B2DA-9918-8D48-8172-40A782DC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9B94E4-B22C-4241-81BC-D7C59860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E427D-8613-3747-9267-6E78FCC0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23D415-6214-AC44-9932-8F830BA9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450DC7-6074-0346-A28A-32FE4BF0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4808B2-78DE-D34A-81C3-96D53686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B66A61D-CD8E-4544-A4E1-EE99FF6D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59059B-EB5E-EA4A-ADF2-C1074705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2D4A64-43B2-0446-B188-387F4FD1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C08A3-CCDE-344D-8846-84C93749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8EB042-8341-BE43-B81C-2F8D5194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E79957-50EB-B24B-A36A-8E30B51DD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B5359A-DEB5-E345-9C93-06547206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0104ED-38A2-C94A-B4D4-B003CA6C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EFBD60-9D59-BC4F-80D5-D2A2F5C9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11E1F-8E95-2A45-B107-11C177DA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5D693B-CC46-2641-B274-ABAA1AD90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730542-9DFF-CB40-BD2D-0724DE41C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D07520-1197-5D4D-A61F-32155404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843432-3B0E-6F47-8955-0B925818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C28802-B745-3841-ACC3-17588AC9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7F42B1-7E1B-DC40-BE56-CF6EFDBD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B80A32-342F-C944-8B6D-0C28A35C0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C28B6B-9543-1C45-BD8E-C406BBA72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7DE9-46FE-1B4C-BA0A-16AB1FD386A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8913E4-0F18-2449-9E6E-A567A5023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2D7C75-D166-724D-A20C-AA4F3EA4C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4246-87AB-C442-9244-D7CD6E03D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microsoft.com/office/2007/relationships/hdphoto" Target="../media/hdphoto1.wdp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FAF4BA-F17E-7246-BAF1-642FA431DF59}"/>
              </a:ext>
            </a:extLst>
          </p:cNvPr>
          <p:cNvSpPr/>
          <p:nvPr/>
        </p:nvSpPr>
        <p:spPr>
          <a:xfrm>
            <a:off x="1670084" y="1445276"/>
            <a:ext cx="9345059" cy="2062103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Arial Rounded MT Bold" panose="020F0704030504030204" pitchFamily="34" charset="77"/>
                <a:ea typeface="MS Mincho" panose="02020609040205080304" pitchFamily="49" charset="-128"/>
                <a:cs typeface="Damascus" pitchFamily="2" charset="-78"/>
              </a:rPr>
              <a:t>The Impact of Aging on People Living with HIV</a:t>
            </a:r>
          </a:p>
          <a:p>
            <a:pPr algn="ctr"/>
            <a:endParaRPr lang="en-US" sz="3200" b="1" dirty="0">
              <a:effectLst/>
              <a:latin typeface="Arial Rounded MT Bold" panose="020F0704030504030204" pitchFamily="34" charset="77"/>
              <a:ea typeface="MS Mincho" panose="02020609040205080304" pitchFamily="49" charset="-128"/>
              <a:cs typeface="Damascus" pitchFamily="2" charset="-78"/>
            </a:endParaRPr>
          </a:p>
          <a:p>
            <a:pPr algn="ctr"/>
            <a:r>
              <a:rPr lang="en-US" sz="3200" b="1" dirty="0">
                <a:latin typeface="Arial Rounded MT Bold" panose="020F0704030504030204" pitchFamily="34" charset="77"/>
                <a:ea typeface="MS Mincho" panose="02020609040205080304" pitchFamily="49" charset="-128"/>
                <a:cs typeface="Damascus" pitchFamily="2" charset="-78"/>
              </a:rPr>
              <a:t>Judith S. Currier, MD</a:t>
            </a:r>
          </a:p>
          <a:p>
            <a:pPr algn="ctr"/>
            <a:r>
              <a:rPr lang="en-US" sz="3200" b="1" dirty="0">
                <a:effectLst/>
                <a:latin typeface="Arial Rounded MT Bold" panose="020F0704030504030204" pitchFamily="34" charset="77"/>
                <a:ea typeface="MS Mincho" panose="02020609040205080304" pitchFamily="49" charset="-128"/>
                <a:cs typeface="Damascus" pitchFamily="2" charset="-78"/>
              </a:rPr>
              <a:t>University of California, Los Angeles</a:t>
            </a:r>
            <a:r>
              <a:rPr lang="en-US" sz="3200" dirty="0">
                <a:effectLst/>
                <a:latin typeface="Arial Rounded MT Bold" panose="020F0704030504030204" pitchFamily="34" charset="77"/>
                <a:cs typeface="Damascus" pitchFamily="2" charset="-78"/>
              </a:rPr>
              <a:t> </a:t>
            </a:r>
            <a:endParaRPr lang="en-US" sz="3200" dirty="0">
              <a:latin typeface="Arial Rounded MT Bold" panose="020F0704030504030204" pitchFamily="34" charset="77"/>
              <a:cs typeface="Damascus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F02EF-5D46-934F-816E-195FA9ADA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1" y="3774693"/>
            <a:ext cx="6502400" cy="195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CB578-B5DC-8F43-9609-2781E76A202D}"/>
              </a:ext>
            </a:extLst>
          </p:cNvPr>
          <p:cNvSpPr txBox="1"/>
          <p:nvPr/>
        </p:nvSpPr>
        <p:spPr>
          <a:xfrm>
            <a:off x="3324801" y="5994669"/>
            <a:ext cx="6035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Healthy Aging for People Living with HIV: Achieving the 4</a:t>
            </a:r>
            <a:r>
              <a:rPr lang="en-US" b="1" baseline="30000" dirty="0"/>
              <a:t>th</a:t>
            </a:r>
            <a:r>
              <a:rPr lang="en-US" b="1" dirty="0"/>
              <a:t> 90</a:t>
            </a:r>
            <a:endParaRPr lang="en-US" dirty="0"/>
          </a:p>
          <a:p>
            <a:r>
              <a:rPr lang="en-US" b="1" dirty="0"/>
              <a:t>AIDS 2018 Satellite Session</a:t>
            </a:r>
            <a:r>
              <a:rPr lang="en-US" dirty="0"/>
              <a:t>,  </a:t>
            </a:r>
            <a:r>
              <a:rPr lang="en-US" b="1" dirty="0"/>
              <a:t>Wednesday, 25 July, 2018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4EAE96-C351-D74F-8C9A-BB169D09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38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6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3"/>
          <p:cNvGrpSpPr>
            <a:grpSpLocks/>
          </p:cNvGrpSpPr>
          <p:nvPr/>
        </p:nvGrpSpPr>
        <p:grpSpPr bwMode="auto">
          <a:xfrm>
            <a:off x="3810000" y="1216025"/>
            <a:ext cx="4603750" cy="3917950"/>
            <a:chOff x="1632" y="1091"/>
            <a:chExt cx="3264" cy="2557"/>
          </a:xfrm>
        </p:grpSpPr>
        <p:sp>
          <p:nvSpPr>
            <p:cNvPr id="169988" name="Oval 4"/>
            <p:cNvSpPr>
              <a:spLocks noChangeArrowheads="1"/>
            </p:cNvSpPr>
            <p:nvPr/>
          </p:nvSpPr>
          <p:spPr bwMode="invGray">
            <a:xfrm>
              <a:off x="1632" y="1091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Ctr="1"/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89" name="Oval 5"/>
            <p:cNvSpPr>
              <a:spLocks noChangeArrowheads="1"/>
            </p:cNvSpPr>
            <p:nvPr/>
          </p:nvSpPr>
          <p:spPr bwMode="invGray">
            <a:xfrm>
              <a:off x="2400" y="1968"/>
              <a:ext cx="1730" cy="16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invGray">
            <a:xfrm>
              <a:off x="3168" y="1104"/>
              <a:ext cx="1728" cy="1683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1" name="Oval 7"/>
            <p:cNvSpPr>
              <a:spLocks noChangeArrowheads="1"/>
            </p:cNvSpPr>
            <p:nvPr/>
          </p:nvSpPr>
          <p:spPr bwMode="invGray">
            <a:xfrm>
              <a:off x="3168" y="1104"/>
              <a:ext cx="1728" cy="1683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2" name="Oval 8"/>
            <p:cNvSpPr>
              <a:spLocks noChangeArrowheads="1"/>
            </p:cNvSpPr>
            <p:nvPr/>
          </p:nvSpPr>
          <p:spPr bwMode="invGray">
            <a:xfrm>
              <a:off x="2401" y="1968"/>
              <a:ext cx="1729" cy="1680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3" name="Oval 9"/>
            <p:cNvSpPr>
              <a:spLocks noChangeArrowheads="1"/>
            </p:cNvSpPr>
            <p:nvPr/>
          </p:nvSpPr>
          <p:spPr bwMode="invGray">
            <a:xfrm>
              <a:off x="1632" y="1104"/>
              <a:ext cx="1728" cy="1683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Ctr="1"/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4" name="Rectangle 10"/>
            <p:cNvSpPr>
              <a:spLocks noChangeArrowheads="1"/>
            </p:cNvSpPr>
            <p:nvPr/>
          </p:nvSpPr>
          <p:spPr bwMode="invGray">
            <a:xfrm>
              <a:off x="3973" y="1470"/>
              <a:ext cx="13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5" name="Rectangle 11"/>
            <p:cNvSpPr>
              <a:spLocks noChangeArrowheads="1"/>
            </p:cNvSpPr>
            <p:nvPr/>
          </p:nvSpPr>
          <p:spPr bwMode="invGray">
            <a:xfrm>
              <a:off x="3192" y="2736"/>
              <a:ext cx="13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9996" name="Rectangle 12"/>
            <p:cNvSpPr>
              <a:spLocks noChangeArrowheads="1"/>
            </p:cNvSpPr>
            <p:nvPr/>
          </p:nvSpPr>
          <p:spPr bwMode="invGray">
            <a:xfrm>
              <a:off x="2421" y="1712"/>
              <a:ext cx="13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78179" name="Text Box 14"/>
          <p:cNvSpPr txBox="1">
            <a:spLocks noChangeArrowheads="1"/>
          </p:cNvSpPr>
          <p:nvPr/>
        </p:nvSpPr>
        <p:spPr bwMode="invGray">
          <a:xfrm>
            <a:off x="4410456" y="1655064"/>
            <a:ext cx="121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dirty="0"/>
              <a:t>HOST</a:t>
            </a:r>
          </a:p>
          <a:p>
            <a:pPr>
              <a:buFont typeface="Arial" charset="0"/>
              <a:buNone/>
              <a:defRPr/>
            </a:pPr>
            <a:r>
              <a:rPr lang="en-US" sz="2000" i="1" dirty="0"/>
              <a:t>Genetics</a:t>
            </a:r>
          </a:p>
          <a:p>
            <a:pPr>
              <a:buFont typeface="Arial" charset="0"/>
              <a:buNone/>
              <a:defRPr/>
            </a:pPr>
            <a:r>
              <a:rPr lang="en-US" sz="2000" i="1" dirty="0"/>
              <a:t>Lifestyle</a:t>
            </a:r>
          </a:p>
        </p:txBody>
      </p:sp>
      <p:sp>
        <p:nvSpPr>
          <p:cNvPr id="178180" name="Text Box 15"/>
          <p:cNvSpPr txBox="1">
            <a:spLocks noChangeArrowheads="1"/>
          </p:cNvSpPr>
          <p:nvPr/>
        </p:nvSpPr>
        <p:spPr bwMode="invGray">
          <a:xfrm>
            <a:off x="5368438" y="1785416"/>
            <a:ext cx="3986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/>
              <a:t>                     VIRUS/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Immune System</a:t>
            </a:r>
          </a:p>
        </p:txBody>
      </p:sp>
      <p:sp>
        <p:nvSpPr>
          <p:cNvPr id="53252" name="Text Box 16"/>
          <p:cNvSpPr txBox="1">
            <a:spLocks noChangeArrowheads="1"/>
          </p:cNvSpPr>
          <p:nvPr/>
        </p:nvSpPr>
        <p:spPr bwMode="invGray">
          <a:xfrm>
            <a:off x="5723162" y="3833710"/>
            <a:ext cx="746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ART </a:t>
            </a:r>
          </a:p>
        </p:txBody>
      </p:sp>
      <p:sp>
        <p:nvSpPr>
          <p:cNvPr id="178183" name="Text Box 1041"/>
          <p:cNvSpPr txBox="1">
            <a:spLocks noChangeArrowheads="1"/>
          </p:cNvSpPr>
          <p:nvPr/>
        </p:nvSpPr>
        <p:spPr bwMode="auto">
          <a:xfrm>
            <a:off x="914401" y="279308"/>
            <a:ext cx="9529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US" sz="2400" dirty="0">
                <a:latin typeface="+mj-lt"/>
                <a:cs typeface="ＭＳ Ｐゴシック" charset="-128"/>
              </a:rPr>
              <a:t>What Contributes to the Higher Risk of  Age Related Diseases in HIV?</a:t>
            </a:r>
          </a:p>
        </p:txBody>
      </p:sp>
    </p:spTree>
    <p:extLst>
      <p:ext uri="{BB962C8B-B14F-4D97-AF65-F5344CB8AC3E}">
        <p14:creationId xmlns:p14="http://schemas.microsoft.com/office/powerpoint/2010/main" val="12101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9100" y="6144783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Arial Narrow"/>
                <a:cs typeface="Arial Narrow"/>
              </a:rPr>
              <a:t>Deeks</a:t>
            </a:r>
            <a:r>
              <a:rPr lang="en-US" sz="1200" dirty="0">
                <a:latin typeface="Arial Narrow"/>
                <a:cs typeface="Arial Narrow"/>
              </a:rPr>
              <a:t> SG. 2001. </a:t>
            </a:r>
            <a:r>
              <a:rPr lang="en-US" sz="1200" dirty="0" err="1">
                <a:latin typeface="Arial Narrow"/>
                <a:cs typeface="Arial Narrow"/>
              </a:rPr>
              <a:t>Annu</a:t>
            </a:r>
            <a:r>
              <a:rPr lang="en-US" sz="1200" dirty="0">
                <a:latin typeface="Arial Narrow"/>
                <a:cs typeface="Arial Narrow"/>
              </a:rPr>
              <a:t> Rev Med, 62:141-55</a:t>
            </a:r>
          </a:p>
          <a:p>
            <a:pPr algn="r"/>
            <a:r>
              <a:rPr lang="en-US" sz="1200" dirty="0" err="1">
                <a:latin typeface="Arial Narrow"/>
                <a:cs typeface="Arial Narrow"/>
              </a:rPr>
              <a:t>Appay</a:t>
            </a:r>
            <a:r>
              <a:rPr lang="en-US" sz="1200" dirty="0">
                <a:latin typeface="Arial Narrow"/>
                <a:cs typeface="Arial Narrow"/>
              </a:rPr>
              <a:t> V, et al. J </a:t>
            </a:r>
            <a:r>
              <a:rPr lang="en-US" sz="1200" dirty="0" err="1">
                <a:latin typeface="Arial Narrow"/>
                <a:cs typeface="Arial Narrow"/>
              </a:rPr>
              <a:t>Pathol</a:t>
            </a:r>
            <a:r>
              <a:rPr lang="en-US" sz="1200" dirty="0">
                <a:latin typeface="Arial Narrow"/>
                <a:cs typeface="Arial Narrow"/>
              </a:rPr>
              <a:t>. 2008;214:231-241</a:t>
            </a:r>
          </a:p>
          <a:p>
            <a:pPr algn="r"/>
            <a:r>
              <a:rPr lang="en-US" sz="1200" dirty="0">
                <a:latin typeface="Arial Narrow"/>
                <a:cs typeface="Arial Narrow"/>
              </a:rPr>
              <a:t>Lederman ML, et al. </a:t>
            </a:r>
            <a:r>
              <a:rPr lang="en-US" sz="1200" u="sng" dirty="0" err="1"/>
              <a:t>Adv</a:t>
            </a:r>
            <a:r>
              <a:rPr lang="en-US" sz="1200" u="sng" dirty="0"/>
              <a:t> </a:t>
            </a:r>
            <a:r>
              <a:rPr lang="en-US" sz="1200" u="sng" dirty="0" err="1"/>
              <a:t>Immunol</a:t>
            </a:r>
            <a:r>
              <a:rPr lang="en-US" sz="1200" u="sng" dirty="0"/>
              <a:t>. 2013;119:51-83</a:t>
            </a:r>
            <a:endParaRPr lang="en-US" sz="1200" dirty="0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800" y="1373332"/>
            <a:ext cx="12573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Loss of </a:t>
            </a:r>
            <a:r>
              <a:rPr lang="en-US" sz="1200" dirty="0" err="1"/>
              <a:t>immuno-reguatory</a:t>
            </a:r>
            <a:r>
              <a:rPr lang="en-US" sz="1200" dirty="0"/>
              <a:t>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7300" y="1373332"/>
            <a:ext cx="2082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Thymic</a:t>
            </a:r>
            <a:r>
              <a:rPr lang="en-US" sz="1200" dirty="0"/>
              <a:t> dysfunction and loss of regenerative potential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6300" y="1373332"/>
            <a:ext cx="9271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Co-Infections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2300" y="1373332"/>
            <a:ext cx="8509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HIV replication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2100" y="1373332"/>
            <a:ext cx="20701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Loss of gut mucosal integrity and microbial translocation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3800" y="2638390"/>
            <a:ext cx="15621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Defects in T cell regenerative potential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3994" y="2638390"/>
            <a:ext cx="16129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Loss of </a:t>
            </a:r>
            <a:r>
              <a:rPr lang="en-US" sz="1200" dirty="0" err="1"/>
              <a:t>immuno</a:t>
            </a:r>
            <a:r>
              <a:rPr lang="en-US" sz="1200" dirty="0"/>
              <a:t>-regulatory function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1700" y="2652344"/>
            <a:ext cx="14097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CMV and other </a:t>
            </a:r>
            <a:r>
              <a:rPr lang="en-US" sz="1200" dirty="0" err="1"/>
              <a:t>copathogen</a:t>
            </a:r>
            <a:r>
              <a:rPr lang="en-US" sz="1200" dirty="0"/>
              <a:t> levels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5550" y="2654336"/>
            <a:ext cx="12573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Microbial translocation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3450" y="3438592"/>
            <a:ext cx="4860653" cy="369332"/>
          </a:xfrm>
          <a:prstGeom prst="rect">
            <a:avLst/>
          </a:prstGeom>
          <a:solidFill>
            <a:srgbClr val="FFFF00"/>
          </a:solidFill>
          <a:ln>
            <a:solidFill>
              <a:srgbClr val="D202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Innate Immune  Activation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9600" y="4192732"/>
            <a:ext cx="1676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Increased cell turnover and lymphoid fibrosis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0500" y="4169063"/>
            <a:ext cx="16764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Increased TF expression and clotting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18150" y="4929331"/>
            <a:ext cx="1181100" cy="584776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CAD/stroke, thrombosis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3450" y="4929332"/>
            <a:ext cx="11049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Immune exhaustion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73450" y="5632296"/>
            <a:ext cx="1352550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Malignancy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454900" y="4192975"/>
            <a:ext cx="1447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Cytokine secretion (</a:t>
            </a:r>
            <a:r>
              <a:rPr lang="en-US" sz="1200" dirty="0" err="1"/>
              <a:t>eg</a:t>
            </a:r>
            <a:r>
              <a:rPr lang="en-US" sz="1200" dirty="0"/>
              <a:t>, IL-6, TNFL)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91400" y="4929332"/>
            <a:ext cx="168275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dirty="0" err="1"/>
              <a:t>Inflam</a:t>
            </a:r>
            <a:r>
              <a:rPr lang="en-US" sz="1600" dirty="0"/>
              <a:t>-Aging</a:t>
            </a:r>
          </a:p>
          <a:p>
            <a:pPr algn="ctr"/>
            <a:r>
              <a:rPr lang="en-US" sz="1600" dirty="0"/>
              <a:t>(atherosclerosis, osteoporosis)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115300" y="1902731"/>
            <a:ext cx="393700" cy="666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29402" y="1902731"/>
            <a:ext cx="575733" cy="666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826000" y="1902731"/>
            <a:ext cx="355600" cy="666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963334" y="1894264"/>
            <a:ext cx="245535" cy="666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2" name="Left Brace 2071"/>
          <p:cNvSpPr/>
          <p:nvPr/>
        </p:nvSpPr>
        <p:spPr>
          <a:xfrm rot="16200000">
            <a:off x="5727339" y="-417730"/>
            <a:ext cx="485340" cy="7262382"/>
          </a:xfrm>
          <a:prstGeom prst="leftBrace">
            <a:avLst>
              <a:gd name="adj1" fmla="val 8333"/>
              <a:gd name="adj2" fmla="val 50525"/>
            </a:avLst>
          </a:prstGeom>
          <a:ln w="38100">
            <a:solidFill>
              <a:srgbClr val="2A82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391400" y="3826940"/>
            <a:ext cx="431800" cy="304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273550" y="3826940"/>
            <a:ext cx="304800" cy="304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019800" y="3852340"/>
            <a:ext cx="0" cy="265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019800" y="4630728"/>
            <a:ext cx="0" cy="265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025900" y="4643428"/>
            <a:ext cx="0" cy="265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025900" y="5379074"/>
            <a:ext cx="0" cy="265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204200" y="4643428"/>
            <a:ext cx="0" cy="265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502229" y="2024829"/>
            <a:ext cx="9418319" cy="276999"/>
            <a:chOff x="939800" y="1935926"/>
            <a:chExt cx="7518400" cy="198666"/>
          </a:xfrm>
        </p:grpSpPr>
        <p:sp>
          <p:nvSpPr>
            <p:cNvPr id="11" name="TextBox 10"/>
            <p:cNvSpPr txBox="1"/>
            <p:nvPr/>
          </p:nvSpPr>
          <p:spPr>
            <a:xfrm>
              <a:off x="4089400" y="1935926"/>
              <a:ext cx="990600" cy="198666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ART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39800" y="2082800"/>
              <a:ext cx="31496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80000" y="2082800"/>
              <a:ext cx="33782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 flipH="1">
            <a:off x="9102725" y="2654336"/>
            <a:ext cx="127317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Inflammatory Lipids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02724" y="1867592"/>
            <a:ext cx="393700" cy="666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0743" y="404949"/>
            <a:ext cx="1082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 we see more Non-Infectious Complications in Treated HIV Disease?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8922" y="954157"/>
            <a:ext cx="1401089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HIV Infection</a:t>
            </a:r>
          </a:p>
        </p:txBody>
      </p:sp>
    </p:spTree>
    <p:extLst>
      <p:ext uri="{BB962C8B-B14F-4D97-AF65-F5344CB8AC3E}">
        <p14:creationId xmlns:p14="http://schemas.microsoft.com/office/powerpoint/2010/main" val="2149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072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9" y="365125"/>
            <a:ext cx="11905861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Immune Activation and Non-AIDS Complications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9959" y="1825625"/>
            <a:ext cx="669938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Higher levels of Innate immune activation predict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All cause mortality and individually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CVD and thromboembolic disease</a:t>
            </a:r>
            <a:r>
              <a:rPr lang="en-US" sz="1400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Duprez</a:t>
            </a:r>
            <a:r>
              <a:rPr lang="en-US" sz="1400" dirty="0"/>
              <a:t> </a:t>
            </a:r>
            <a:r>
              <a:rPr lang="en-US" sz="1400" dirty="0" err="1"/>
              <a:t>PLoS</a:t>
            </a:r>
            <a:r>
              <a:rPr lang="en-US" sz="1400" dirty="0"/>
              <a:t> One 2012)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Non-AIDS Cancers and Lymphoma </a:t>
            </a:r>
            <a:r>
              <a:rPr lang="en-US" sz="1400" dirty="0"/>
              <a:t>(Breen, Cancer </a:t>
            </a:r>
            <a:r>
              <a:rPr lang="en-US" sz="1400" dirty="0" err="1"/>
              <a:t>Epidemiol</a:t>
            </a:r>
            <a:r>
              <a:rPr lang="en-US" sz="1400" dirty="0"/>
              <a:t> Biomarkers </a:t>
            </a:r>
            <a:r>
              <a:rPr lang="en-US" sz="1400" dirty="0" err="1"/>
              <a:t>Prev</a:t>
            </a:r>
            <a:r>
              <a:rPr lang="en-US" sz="1400" dirty="0"/>
              <a:t> 2011)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Osteoporosis</a:t>
            </a:r>
            <a:r>
              <a:rPr lang="en-US" dirty="0"/>
              <a:t> </a:t>
            </a:r>
            <a:r>
              <a:rPr lang="en-US" sz="1400" dirty="0"/>
              <a:t>(Brown JID 2015)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Type 2 Diabetes </a:t>
            </a:r>
            <a:r>
              <a:rPr lang="en-US" sz="1400" dirty="0"/>
              <a:t>(Brown, Diabetes Care 2010)</a:t>
            </a:r>
          </a:p>
          <a:p>
            <a:pPr lvl="2">
              <a:lnSpc>
                <a:spcPct val="120000"/>
              </a:lnSpc>
            </a:pPr>
            <a:r>
              <a:rPr lang="en-US" b="1" dirty="0" err="1"/>
              <a:t>Fraility</a:t>
            </a:r>
            <a:r>
              <a:rPr lang="en-US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Erlandson</a:t>
            </a:r>
            <a:r>
              <a:rPr lang="en-US" sz="1400" dirty="0"/>
              <a:t> JID 2013)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COPD </a:t>
            </a:r>
            <a:r>
              <a:rPr lang="en-US" sz="1400" dirty="0"/>
              <a:t>(</a:t>
            </a:r>
            <a:r>
              <a:rPr lang="en-US" sz="1400" dirty="0" err="1"/>
              <a:t>Attia</a:t>
            </a:r>
            <a:r>
              <a:rPr lang="en-US" sz="1400" dirty="0"/>
              <a:t> Chest 2014)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Bacterial pneumonia </a:t>
            </a:r>
            <a:r>
              <a:rPr lang="en-US" sz="1400" dirty="0"/>
              <a:t>(</a:t>
            </a:r>
            <a:r>
              <a:rPr lang="en-US" sz="1400" dirty="0" err="1"/>
              <a:t>Bjerk</a:t>
            </a:r>
            <a:r>
              <a:rPr lang="en-US" sz="1400" dirty="0"/>
              <a:t> </a:t>
            </a:r>
            <a:r>
              <a:rPr lang="en-US" sz="1400" dirty="0" err="1"/>
              <a:t>PLoS</a:t>
            </a:r>
            <a:r>
              <a:rPr lang="en-US" sz="1400" dirty="0"/>
              <a:t> One 2013)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Neurocognitive dysfunction</a:t>
            </a:r>
            <a:r>
              <a:rPr lang="en-US" sz="1400" b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Burdo</a:t>
            </a:r>
            <a:r>
              <a:rPr lang="en-US" sz="1400" dirty="0"/>
              <a:t> AIDS 2103)</a:t>
            </a:r>
          </a:p>
          <a:p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91264" y="1825625"/>
            <a:ext cx="4262535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Adaptive Immune activation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 cell activation predicts morbidity/mortality </a:t>
            </a:r>
            <a:r>
              <a:rPr lang="en-US" sz="1400" dirty="0"/>
              <a:t>(</a:t>
            </a:r>
            <a:r>
              <a:rPr lang="en-US" sz="1400" dirty="0" err="1"/>
              <a:t>Balagopal</a:t>
            </a:r>
            <a:r>
              <a:rPr lang="en-US" sz="1400" dirty="0"/>
              <a:t> A, et al JAIDS 2015)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Stronger association  in studies from resource limited settings </a:t>
            </a:r>
            <a:r>
              <a:rPr lang="en-US" sz="1400" dirty="0"/>
              <a:t>(Hunt PW et al AIDS 2011)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30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621"/>
            <a:ext cx="10515600" cy="101310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Adipose Tissue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5874"/>
            <a:ext cx="10744200" cy="498909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Major endocrine organ closely associated with the immune system</a:t>
            </a:r>
          </a:p>
          <a:p>
            <a:pPr lvl="1"/>
            <a:r>
              <a:rPr lang="en-US" dirty="0"/>
              <a:t>Fat surrounds lymph nodes</a:t>
            </a:r>
          </a:p>
          <a:p>
            <a:pPr lvl="1"/>
            <a:r>
              <a:rPr lang="en-US" dirty="0"/>
              <a:t>Adipocytes are prominent in bone marrow and fat depots</a:t>
            </a:r>
          </a:p>
          <a:p>
            <a:pPr lvl="1"/>
            <a:r>
              <a:rPr lang="en-US" dirty="0"/>
              <a:t>CD4 </a:t>
            </a:r>
            <a:r>
              <a:rPr lang="en-US" baseline="30000" dirty="0"/>
              <a:t>+</a:t>
            </a:r>
            <a:r>
              <a:rPr lang="en-US" dirty="0"/>
              <a:t> T cells in fat have activated memory phenotype</a:t>
            </a:r>
          </a:p>
          <a:p>
            <a:r>
              <a:rPr lang="en-US" dirty="0"/>
              <a:t>In obesity fat becomes pro-inflammatory with influx of CD8+ T cells that secrete IL-6 and TNF-alpha, these factors may stimulate HIV replication and or contribute to CVD, insulin resistance, diabetes and dyslipidemia</a:t>
            </a:r>
          </a:p>
          <a:p>
            <a:r>
              <a:rPr lang="en-US" dirty="0"/>
              <a:t>Two  groups have reported on possible role of adipose tissue as a reservoir of HIV  (Couturier AIDS 2015,29:667-674; </a:t>
            </a:r>
            <a:r>
              <a:rPr lang="en-US" dirty="0" err="1"/>
              <a:t>Damouche</a:t>
            </a:r>
            <a:r>
              <a:rPr lang="en-US" dirty="0"/>
              <a:t>, A. et al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Pathog</a:t>
            </a:r>
            <a:r>
              <a:rPr lang="en-US" dirty="0"/>
              <a:t>. 11, e1005153) </a:t>
            </a:r>
          </a:p>
        </p:txBody>
      </p:sp>
    </p:spTree>
    <p:extLst>
      <p:ext uri="{BB962C8B-B14F-4D97-AF65-F5344CB8AC3E}">
        <p14:creationId xmlns:p14="http://schemas.microsoft.com/office/powerpoint/2010/main" val="258462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92766"/>
            <a:ext cx="7262191" cy="2063744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7" y="2316351"/>
            <a:ext cx="6463195" cy="4356118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10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05138"/>
            <a:ext cx="7162800" cy="372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3" y="5704586"/>
            <a:ext cx="8134594" cy="1097485"/>
          </a:xfrm>
          <a:prstGeom prst="rect">
            <a:avLst/>
          </a:prstGeom>
          <a:noFill/>
        </p:spPr>
        <p:txBody>
          <a:bodyPr wrap="square" lIns="91340" tIns="45672" rIns="91340" bIns="45672" rtlCol="0">
            <a:spAutoFit/>
          </a:bodyPr>
          <a:lstStyle/>
          <a:p>
            <a:r>
              <a:rPr lang="en-US" sz="1600"/>
              <a:t>Young low risk population overall: Median age of 36, 10 year CHD risk was 1.9</a:t>
            </a:r>
          </a:p>
          <a:p>
            <a:r>
              <a:rPr lang="en-US" sz="1600"/>
              <a:t>Low number of CV events N=12 in immediate and N=14 in deferred</a:t>
            </a:r>
          </a:p>
          <a:p>
            <a:r>
              <a:rPr lang="en-US" sz="1600"/>
              <a:t>Deaths due to CVD: 3 in immediate vs. 1 in deferred</a:t>
            </a:r>
          </a:p>
          <a:p>
            <a:r>
              <a:rPr lang="en-US" sz="1600"/>
              <a:t>Short FU 3 years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2" y="25411"/>
            <a:ext cx="4108268" cy="17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5257800"/>
            <a:ext cx="7086600" cy="304800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08870" y="3905794"/>
            <a:ext cx="274320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apparent difference  </a:t>
            </a:r>
          </a:p>
          <a:p>
            <a:r>
              <a:rPr lang="en-US" dirty="0"/>
              <a:t>in vascular function, neurocognitive performance, or COPD with early ART</a:t>
            </a:r>
          </a:p>
        </p:txBody>
      </p:sp>
    </p:spTree>
    <p:extLst>
      <p:ext uri="{BB962C8B-B14F-4D97-AF65-F5344CB8AC3E}">
        <p14:creationId xmlns:p14="http://schemas.microsoft.com/office/powerpoint/2010/main" val="147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237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/>
              <a:t>Interventions to Reduce Inflammation  in ART Treated HIV Disease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7244"/>
              </p:ext>
            </p:extLst>
          </p:nvPr>
        </p:nvGraphicFramePr>
        <p:xfrm>
          <a:off x="838200" y="1156914"/>
          <a:ext cx="10515600" cy="562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2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048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>
                    <a:solidFill>
                      <a:srgbClr val="96C2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Interventions Studied or Ongoing</a:t>
                      </a:r>
                    </a:p>
                  </a:txBody>
                  <a:tcPr>
                    <a:solidFill>
                      <a:srgbClr val="96C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759">
                <a:tc>
                  <a:txBody>
                    <a:bodyPr/>
                    <a:lstStyle/>
                    <a:p>
                      <a:r>
                        <a:rPr lang="en-US" dirty="0"/>
                        <a:t>HIV Replication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 at time of HIV 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59">
                <a:tc>
                  <a:txBody>
                    <a:bodyPr/>
                    <a:lstStyle/>
                    <a:p>
                      <a:r>
                        <a:rPr lang="en-US"/>
                        <a:t>Microbial Translocation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Prebiotics and Probiotics</a:t>
                      </a:r>
                    </a:p>
                    <a:p>
                      <a:r>
                        <a:rPr lang="en-US" baseline="0" dirty="0"/>
                        <a:t>Fecal Transplantation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r>
                        <a:rPr lang="en-US"/>
                        <a:t>T cell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IL-7, anti-PD</a:t>
                      </a:r>
                      <a:r>
                        <a:rPr lang="en-US" baseline="0" dirty="0"/>
                        <a:t> 1 antibodies –studies in progress, safety issues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4606">
                <a:tc>
                  <a:txBody>
                    <a:bodyPr/>
                    <a:lstStyle/>
                    <a:p>
                      <a:r>
                        <a:rPr lang="en-US" dirty="0"/>
                        <a:t>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/>
                        <a:t>Statins</a:t>
                      </a:r>
                      <a:r>
                        <a:rPr lang="en-US" b="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/>
                        <a:t>COX-2 inhibitors, chloroquine, LD methotrexate (no benefit)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IL-1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inhibition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Toll-like receptor antagonists, JAK1/JAK2 inhibition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r>
                        <a:rPr lang="en-US" dirty="0"/>
                        <a:t>Treatment of Co-infections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CMV vaccine, CMV directed antivirals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554018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r>
                        <a:rPr lang="en-US"/>
                        <a:t>Fibrosis of Lymphoid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ACE Inhibitors, ARB’s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r>
                        <a:rPr lang="en-US"/>
                        <a:t>Abnormal Coagulation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Aspirin,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apixaban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Dapigatran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r>
                        <a:rPr lang="en-US" dirty="0"/>
                        <a:t>Obesity, metabolic syndrome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Exercise,</a:t>
                      </a:r>
                      <a:r>
                        <a:rPr lang="en-US" baseline="0" dirty="0"/>
                        <a:t> diet, metformin, Vitamin 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386">
                <a:tc>
                  <a:txBody>
                    <a:bodyPr/>
                    <a:lstStyle/>
                    <a:p>
                      <a:r>
                        <a:rPr lang="en-US"/>
                        <a:t>Cellular 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Sirolimus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sirtuin</a:t>
                      </a:r>
                      <a:r>
                        <a:rPr lang="en-US" dirty="0"/>
                        <a:t> activators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75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4925">
            <a:solidFill>
              <a:srgbClr val="C00000"/>
            </a:solidFill>
          </a:ln>
        </p:spPr>
        <p:txBody>
          <a:bodyPr/>
          <a:lstStyle/>
          <a:p>
            <a:r>
              <a:rPr lang="en-US" b="1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Non-Infectious complications of HIV remain an important source of morbidity and mortality with the aging population with treated HIV</a:t>
            </a:r>
          </a:p>
          <a:p>
            <a:pPr lvl="1"/>
            <a:r>
              <a:rPr lang="en-US" dirty="0"/>
              <a:t>These problems will persist despite the widespread use of early ART</a:t>
            </a:r>
          </a:p>
          <a:p>
            <a:pPr lvl="2"/>
            <a:r>
              <a:rPr lang="en-US" dirty="0"/>
              <a:t>Very large population of people treated with low CD4 nadir and many who remain untreated globally</a:t>
            </a:r>
          </a:p>
          <a:p>
            <a:r>
              <a:rPr lang="en-US" dirty="0"/>
              <a:t>Interventions to reduce long term complications are still needed</a:t>
            </a:r>
          </a:p>
          <a:p>
            <a:pPr lvl="1"/>
            <a:r>
              <a:rPr lang="en-US" dirty="0"/>
              <a:t>Opportunities to target interventions to those at highest risk and to tailor to individual risk profiles</a:t>
            </a:r>
          </a:p>
          <a:p>
            <a:r>
              <a:rPr lang="en-US" dirty="0"/>
              <a:t>Assessment and modification of traditional risk factors for CVD, CNS, cancer, liver disease need to be integrated into HIV treatment programs globally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444500"/>
            <a:ext cx="6413500" cy="482794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2890839" y="4635500"/>
            <a:ext cx="7319962" cy="170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62626"/>
                </a:solidFill>
                <a:latin typeface="Lucida Grande"/>
                <a:ea typeface="ヒラギノ角ゴ Pro W3" pitchFamily="-65" charset="-128"/>
                <a:cs typeface="ヒラギノ角ゴ Pro W3" pitchFamily="-65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Lucida Grande" charset="0"/>
                <a:ea typeface="ヒラギノ角ゴ Pro W3" pitchFamily="-65" charset="-128"/>
                <a:cs typeface="ヒラギノ角ゴ Pro W3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Lucida Grande" charset="0"/>
                <a:ea typeface="ヒラギノ角ゴ Pro W3" pitchFamily="-65" charset="-128"/>
                <a:cs typeface="ヒラギノ角ゴ Pro W3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Lucida Grande" charset="0"/>
                <a:ea typeface="ヒラギノ角ゴ Pro W3" pitchFamily="-65" charset="-128"/>
                <a:cs typeface="ヒラギノ角ゴ Pro W3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262626"/>
                </a:solidFill>
                <a:latin typeface="Lucida Grande" charset="0"/>
                <a:ea typeface="ヒラギノ角ゴ Pro W3" pitchFamily="-65" charset="-128"/>
                <a:cs typeface="ヒラギノ角ゴ Pro W3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sto MT" charset="0"/>
                <a:ea typeface="ヒラギノ角ゴ Pro W3" pitchFamily="-65" charset="-128"/>
                <a:cs typeface="ヒラギノ角ゴ Pro W3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sto MT" charset="0"/>
                <a:ea typeface="ヒラギノ角ゴ Pro W3" pitchFamily="-65" charset="-128"/>
                <a:cs typeface="ヒラギノ角ゴ Pro W3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sto MT" charset="0"/>
                <a:ea typeface="ヒラギノ角ゴ Pro W3" pitchFamily="-65" charset="-128"/>
                <a:cs typeface="ヒラギノ角ゴ Pro W3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Calisto MT" charset="0"/>
                <a:ea typeface="ヒラギノ角ゴ Pro W3" pitchFamily="-65" charset="-128"/>
                <a:cs typeface="ヒラギノ角ゴ Pro W3" pitchFamily="-65" charset="-128"/>
              </a:defRPr>
            </a:lvl9pPr>
          </a:lstStyle>
          <a:p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ea typeface="ヒラギノ角ゴ Pro W3" charset="0"/>
                <a:cs typeface="ヒラギノ角ゴ Pro W3" charset="0"/>
              </a:rPr>
              <a:t>Do not regret growing older.  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ea typeface="ヒラギノ角ゴ Pro W3" charset="0"/>
                <a:cs typeface="ヒラギノ角ゴ Pro W3" charset="0"/>
              </a:rPr>
              <a:t>It is a privilege denied to many.  </a:t>
            </a:r>
            <a:b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ea typeface="ヒラギノ角ゴ Pro W3" charset="0"/>
                <a:cs typeface="ヒラギノ角ゴ Pro W3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18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Lucida Grande" charset="0"/>
                <a:ea typeface="ヒラギノ角ゴ Pro W3" charset="0"/>
                <a:cs typeface="ヒラギノ角ゴ Pro W3" charset="0"/>
              </a:rPr>
              <a:t>Author Unknown</a:t>
            </a:r>
          </a:p>
        </p:txBody>
      </p:sp>
    </p:spTree>
    <p:extLst>
      <p:ext uri="{BB962C8B-B14F-4D97-AF65-F5344CB8AC3E}">
        <p14:creationId xmlns:p14="http://schemas.microsoft.com/office/powerpoint/2010/main" val="139464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05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Grande"/>
                <a:cs typeface="Lucida Grande"/>
              </a:rPr>
              <a:t>Aging with HIV in South Africa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9807" y="6400804"/>
            <a:ext cx="5757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  <a:latin typeface="Arial Narrow"/>
                <a:cs typeface="Arial Narrow"/>
              </a:rPr>
              <a:t>Jan AC. AIDS 2011;25:1665-1673</a:t>
            </a:r>
          </a:p>
        </p:txBody>
      </p:sp>
      <p:pic>
        <p:nvPicPr>
          <p:cNvPr id="8" name="Picture 7" descr="Aging with HIV in S Afr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69" y="1214430"/>
            <a:ext cx="8145963" cy="4678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4742" y="5715003"/>
            <a:ext cx="7128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HIV prevalence over the period 2000–2040 in the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Hlabisa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sub-district of KwaZulu-Natal, South Africa, predicted with the STDSIM model 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79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114" y="4811035"/>
            <a:ext cx="3457046" cy="2069569"/>
          </a:xfrm>
          <a:prstGeom prst="rect">
            <a:avLst/>
          </a:prstGeom>
          <a:solidFill>
            <a:srgbClr val="0B1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7099" name="Picture 11" descr="picture1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5" y="4788431"/>
            <a:ext cx="3776304" cy="205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7091" name="Picture 3" descr="coronary-atheroscler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39" y="2455864"/>
            <a:ext cx="2973174" cy="23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Picture 4" descr="LIVERc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809066"/>
            <a:ext cx="28813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3" name="Picture 5" descr="case58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2" y="0"/>
            <a:ext cx="249713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4" name="Picture 6" descr="osteoporosis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4873"/>
            <a:ext cx="1354138" cy="239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7" descr="images-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7" y="103426"/>
            <a:ext cx="2627312" cy="23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6" name="Picture 8" descr="10_AC0244_04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989"/>
            <a:ext cx="2888503" cy="253528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7" name="Picture 9" descr="trepanation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9" y="2381250"/>
            <a:ext cx="3617911" cy="24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8" name="Picture 10" descr="elderly_593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420938"/>
            <a:ext cx="2633663" cy="24495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01069" name="Text Box 13"/>
          <p:cNvSpPr txBox="1">
            <a:spLocks noChangeArrowheads="1"/>
          </p:cNvSpPr>
          <p:nvPr/>
        </p:nvSpPr>
        <p:spPr bwMode="auto">
          <a:xfrm>
            <a:off x="1524001" y="6400801"/>
            <a:ext cx="355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Chronic liver disease </a:t>
            </a:r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7559676" y="4356101"/>
            <a:ext cx="257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Cognitive disorders</a:t>
            </a:r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4534427" y="206905"/>
            <a:ext cx="2422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Non-AIDS cancers</a:t>
            </a:r>
          </a:p>
        </p:txBody>
      </p:sp>
      <p:sp>
        <p:nvSpPr>
          <p:cNvPr id="301072" name="Text Box 16"/>
          <p:cNvSpPr txBox="1">
            <a:spLocks noChangeArrowheads="1"/>
          </p:cNvSpPr>
          <p:nvPr/>
        </p:nvSpPr>
        <p:spPr bwMode="auto">
          <a:xfrm>
            <a:off x="7162800" y="6169164"/>
            <a:ext cx="2074906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Chronic renal disease</a:t>
            </a:r>
          </a:p>
        </p:txBody>
      </p:sp>
      <p:sp>
        <p:nvSpPr>
          <p:cNvPr id="301073" name="Text Box 17"/>
          <p:cNvSpPr txBox="1">
            <a:spLocks noChangeArrowheads="1"/>
          </p:cNvSpPr>
          <p:nvPr/>
        </p:nvSpPr>
        <p:spPr bwMode="auto">
          <a:xfrm>
            <a:off x="7699018" y="1700214"/>
            <a:ext cx="18208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Osteoporosis</a:t>
            </a:r>
          </a:p>
        </p:txBody>
      </p: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2420938" y="1879600"/>
            <a:ext cx="728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CVD</a:t>
            </a:r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4560357" y="4391557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Frailty</a:t>
            </a:r>
          </a:p>
        </p:txBody>
      </p:sp>
      <p:sp>
        <p:nvSpPr>
          <p:cNvPr id="301076" name="Text Box 20"/>
          <p:cNvSpPr txBox="1">
            <a:spLocks noChangeArrowheads="1"/>
          </p:cNvSpPr>
          <p:nvPr/>
        </p:nvSpPr>
        <p:spPr bwMode="auto">
          <a:xfrm>
            <a:off x="8024813" y="2455863"/>
            <a:ext cx="15824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Depression</a:t>
            </a:r>
          </a:p>
        </p:txBody>
      </p:sp>
      <p:sp>
        <p:nvSpPr>
          <p:cNvPr id="301077" name="Text Box 21"/>
          <p:cNvSpPr txBox="1">
            <a:spLocks noChangeArrowheads="1"/>
          </p:cNvSpPr>
          <p:nvPr/>
        </p:nvSpPr>
        <p:spPr bwMode="auto">
          <a:xfrm>
            <a:off x="1783819" y="4260318"/>
            <a:ext cx="227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Diabetes mellitus</a:t>
            </a:r>
          </a:p>
        </p:txBody>
      </p:sp>
      <p:pic>
        <p:nvPicPr>
          <p:cNvPr id="3" name="Picture 2" descr="cop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7" y="4866597"/>
            <a:ext cx="2019038" cy="2083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5101" y="6488641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alibri"/>
              </a:rPr>
              <a:t>COPD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0801"/>
            <a:ext cx="153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P. Reiss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008727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xmlns="" id="{0F4F9431-5D16-BC4E-AF4A-B7B080292A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76263"/>
            <a:ext cx="9753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</a:rPr>
              <a:t>Many age-associated diseases are more common in treated HIV disease than in age-matched uninfected persons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xmlns="" id="{C69FC34E-B157-774B-983E-4245B61C81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71626" y="1898651"/>
            <a:ext cx="7713663" cy="3768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Cardiovascular disease</a:t>
            </a:r>
            <a:endParaRPr lang="en-US" altLang="en-US" b="1" baseline="30000" dirty="0"/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Cancer (non-AIDS)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Bone fractures/osteopenia</a:t>
            </a:r>
            <a:endParaRPr lang="en-US" altLang="en-US" b="1" baseline="30000" dirty="0"/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Left ventricular dysfunction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Liver failure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Kidney failure</a:t>
            </a:r>
            <a:endParaRPr lang="en-US" altLang="en-US" b="1" baseline="30000" dirty="0"/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Cognitive decline</a:t>
            </a:r>
            <a:endParaRPr lang="en-US" altLang="en-US" b="1" baseline="30000" dirty="0"/>
          </a:p>
          <a:p>
            <a:pPr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n-US" altLang="en-US" b="1" dirty="0"/>
              <a:t>Frailty	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  <a:buSzTx/>
              <a:buNone/>
            </a:pPr>
            <a:endParaRPr lang="en-US" altLang="en-US" b="1" i="1" baseline="30000" dirty="0"/>
          </a:p>
        </p:txBody>
      </p:sp>
      <p:sp>
        <p:nvSpPr>
          <p:cNvPr id="2237444" name="AutoShape 4">
            <a:extLst>
              <a:ext uri="{FF2B5EF4-FFF2-40B4-BE49-F238E27FC236}">
                <a16:creationId xmlns:a16="http://schemas.microsoft.com/office/drawing/2014/main" xmlns="" id="{44467D73-1437-124D-9668-81DF4A09480B}"/>
              </a:ext>
            </a:extLst>
          </p:cNvPr>
          <p:cNvSpPr>
            <a:spLocks/>
          </p:cNvSpPr>
          <p:nvPr/>
        </p:nvSpPr>
        <p:spPr bwMode="auto">
          <a:xfrm>
            <a:off x="7535863" y="1551242"/>
            <a:ext cx="525462" cy="4425950"/>
          </a:xfrm>
          <a:prstGeom prst="rightBrace">
            <a:avLst>
              <a:gd name="adj1" fmla="val 701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80229" name="Rectangle 3">
            <a:extLst>
              <a:ext uri="{FF2B5EF4-FFF2-40B4-BE49-F238E27FC236}">
                <a16:creationId xmlns:a16="http://schemas.microsoft.com/office/drawing/2014/main" xmlns="" id="{DABBA697-EF6A-A94F-8029-E47670A5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1" y="2001393"/>
            <a:ext cx="2651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35000"/>
              </a:spcBef>
              <a:buClr>
                <a:schemeClr val="tx1"/>
              </a:buClr>
            </a:pPr>
            <a:r>
              <a:rPr lang="en-US" altLang="en-US" b="1" dirty="0">
                <a:latin typeface="Arial" panose="020B0604020202020204" pitchFamily="34" charset="0"/>
              </a:rPr>
              <a:t>Multiple factors likely explain this increased risk, including co-morbid conditions, traditional risk factors and antiretroviral drug toxicity</a:t>
            </a:r>
            <a:endParaRPr lang="en-US" altLang="en-US" b="1" i="1" baseline="30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0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6E29F-08CA-2A4A-94B8-7A9AD2D2F4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“Traditional” Risk Factors Conspire with HIV to increase Morbidity and Mortality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82C97BE-FA5C-5B46-8FE8-F4A585063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Smoking is prevalent in most HIV cohort studies</a:t>
            </a:r>
          </a:p>
          <a:p>
            <a:pPr lvl="1"/>
            <a:r>
              <a:rPr lang="en-US" dirty="0"/>
              <a:t>North American and European PLHIV risk losing more years of life due to smoking related illnesses than due to HIV in NA (AIDS 2015, 29</a:t>
            </a:r>
            <a:r>
              <a:rPr lang="en-US" i="1" dirty="0"/>
              <a:t>:</a:t>
            </a:r>
            <a:r>
              <a:rPr lang="en-US" dirty="0"/>
              <a:t>221–229)</a:t>
            </a:r>
          </a:p>
          <a:p>
            <a:r>
              <a:rPr lang="en-US" dirty="0"/>
              <a:t>Hypertension </a:t>
            </a:r>
          </a:p>
          <a:p>
            <a:pPr lvl="1"/>
            <a:r>
              <a:rPr lang="en-US" dirty="0"/>
              <a:t>Prevalence in PLHIV vary by setting, unclear whether HIV directly increases the risk or response to anti-hypertensive therapy.</a:t>
            </a:r>
          </a:p>
          <a:p>
            <a:r>
              <a:rPr lang="en-US" dirty="0"/>
              <a:t>Diabetes </a:t>
            </a:r>
          </a:p>
          <a:p>
            <a:pPr lvl="1"/>
            <a:r>
              <a:rPr lang="en-US" dirty="0"/>
              <a:t>Growing rates of diabetes in population globally in the background of HIV</a:t>
            </a:r>
          </a:p>
          <a:p>
            <a:r>
              <a:rPr lang="en-US" dirty="0" smtClean="0"/>
              <a:t>Obesity</a:t>
            </a:r>
            <a:endParaRPr lang="en-US" dirty="0"/>
          </a:p>
          <a:p>
            <a:pPr lvl="1"/>
            <a:r>
              <a:rPr lang="en-US" dirty="0" smtClean="0"/>
              <a:t>Growing rates in the general population </a:t>
            </a:r>
            <a:r>
              <a:rPr lang="en-US" dirty="0" smtClean="0"/>
              <a:t>globally in the background of HIV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8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AANCC_per_5_years_blo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741364"/>
            <a:ext cx="6908800" cy="555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Line 2"/>
          <p:cNvSpPr>
            <a:spLocks noChangeShapeType="1"/>
          </p:cNvSpPr>
          <p:nvPr/>
        </p:nvSpPr>
        <p:spPr bwMode="auto">
          <a:xfrm>
            <a:off x="9680575" y="2220913"/>
            <a:ext cx="58738" cy="38465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507" name="Picture 7" descr="ageIV-study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4" y="150813"/>
            <a:ext cx="18319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1" y="255589"/>
            <a:ext cx="7280275" cy="503237"/>
          </a:xfrm>
          <a:prstGeom prst="rect">
            <a:avLst/>
          </a:prstGeom>
          <a:solidFill>
            <a:srgbClr val="B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sz="3200" b="0" err="1">
                <a:solidFill>
                  <a:prstClr val="black"/>
                </a:solidFill>
                <a:latin typeface="Lucida Grande"/>
                <a:cs typeface="Lucida Grande"/>
              </a:rPr>
              <a:t>Comorbidity</a:t>
            </a:r>
            <a:r>
              <a:rPr lang="nl-NL" sz="3200" b="0">
                <a:solidFill>
                  <a:prstClr val="black"/>
                </a:solidFill>
                <a:latin typeface="Lucida Grande"/>
                <a:cs typeface="Lucida Grande"/>
              </a:rPr>
              <a:t> in </a:t>
            </a:r>
            <a:r>
              <a:rPr lang="nl-NL" sz="3200" b="0" err="1">
                <a:solidFill>
                  <a:prstClr val="black"/>
                </a:solidFill>
                <a:latin typeface="Lucida Grande"/>
                <a:cs typeface="Lucida Grande"/>
              </a:rPr>
              <a:t>relation</a:t>
            </a:r>
            <a:r>
              <a:rPr lang="nl-NL" sz="3200" b="0">
                <a:solidFill>
                  <a:prstClr val="black"/>
                </a:solidFill>
                <a:latin typeface="Lucida Grande"/>
                <a:cs typeface="Lucida Grande"/>
              </a:rPr>
              <a:t> </a:t>
            </a:r>
            <a:r>
              <a:rPr lang="nl-NL" sz="3200" b="0" err="1">
                <a:solidFill>
                  <a:prstClr val="black"/>
                </a:solidFill>
                <a:latin typeface="Lucida Grande"/>
                <a:cs typeface="Lucida Grande"/>
              </a:rPr>
              <a:t>to</a:t>
            </a:r>
            <a:r>
              <a:rPr lang="nl-NL" sz="3200" b="0">
                <a:solidFill>
                  <a:prstClr val="black"/>
                </a:solidFill>
                <a:latin typeface="Lucida Grande"/>
                <a:cs typeface="Lucida Grande"/>
              </a:rPr>
              <a:t> </a:t>
            </a:r>
            <a:r>
              <a:rPr lang="nl-NL" sz="3200" b="0" err="1">
                <a:solidFill>
                  <a:prstClr val="black"/>
                </a:solidFill>
                <a:latin typeface="Lucida Grande"/>
                <a:cs typeface="Lucida Grande"/>
              </a:rPr>
              <a:t>age</a:t>
            </a:r>
            <a:endParaRPr lang="nl-NL" sz="3200" b="0">
              <a:solidFill>
                <a:prstClr val="black"/>
              </a:solidFill>
              <a:latin typeface="Lucida Grande"/>
              <a:cs typeface="Lucida Grand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124" y="6270361"/>
            <a:ext cx="4167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>
                <a:solidFill>
                  <a:prstClr val="black"/>
                </a:solidFill>
                <a:latin typeface="Arial Narrow"/>
                <a:cs typeface="Arial Narrow"/>
              </a:rPr>
              <a:t>Schouten J AIDS 2012</a:t>
            </a:r>
          </a:p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5613" y="6253183"/>
            <a:ext cx="4363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rgbClr val="292929"/>
                </a:solidFill>
              </a:rPr>
              <a:t>AANCC: age-associated non-communicable comorbidities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649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47" y="127213"/>
            <a:ext cx="4612341" cy="15268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6" y="113407"/>
            <a:ext cx="2042085" cy="2604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49" y="1695561"/>
            <a:ext cx="7263282" cy="5162439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61931" y="2717982"/>
            <a:ext cx="3030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Subset with well-controlled HIV</a:t>
            </a:r>
          </a:p>
          <a:p>
            <a:endParaRPr lang="en-US" dirty="0"/>
          </a:p>
          <a:p>
            <a:r>
              <a:rPr lang="en-US" dirty="0"/>
              <a:t>No prior co-morbidities</a:t>
            </a:r>
          </a:p>
          <a:p>
            <a:r>
              <a:rPr lang="en-US" dirty="0"/>
              <a:t>Viral load &lt; 500</a:t>
            </a:r>
          </a:p>
          <a:p>
            <a:endParaRPr lang="en-US" dirty="0"/>
          </a:p>
          <a:p>
            <a:r>
              <a:rPr lang="en-US" dirty="0"/>
              <a:t>Still had reduced survival </a:t>
            </a:r>
          </a:p>
          <a:p>
            <a:r>
              <a:rPr lang="en-US" dirty="0"/>
              <a:t>compared to matched population controls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1931" y="6488668"/>
            <a:ext cx="280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Legarth</a:t>
            </a:r>
            <a:r>
              <a:rPr lang="en-US"/>
              <a:t>, A et al. JAIDS 2016</a:t>
            </a:r>
          </a:p>
        </p:txBody>
      </p:sp>
    </p:spTree>
    <p:extLst>
      <p:ext uri="{BB962C8B-B14F-4D97-AF65-F5344CB8AC3E}">
        <p14:creationId xmlns:p14="http://schemas.microsoft.com/office/powerpoint/2010/main" val="150489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2D32E-37B9-EA40-B92F-978C8AAAA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E5CF6F-A0D8-5049-B055-B178C9F6C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C4E5CB-5AD5-1442-9429-E9EA718EE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3" y="529971"/>
            <a:ext cx="11292114" cy="5370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F8C317-0056-AD42-B6BE-1A7D88422B0C}"/>
              </a:ext>
            </a:extLst>
          </p:cNvPr>
          <p:cNvSpPr txBox="1"/>
          <p:nvPr/>
        </p:nvSpPr>
        <p:spPr>
          <a:xfrm>
            <a:off x="1524000" y="426057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Population Attributable fraction of Cardiovascular Disease (CVD) due to HIV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1BF870-E0F7-D043-9565-EBE322336710}"/>
              </a:ext>
            </a:extLst>
          </p:cNvPr>
          <p:cNvSpPr txBox="1"/>
          <p:nvPr/>
        </p:nvSpPr>
        <p:spPr>
          <a:xfrm>
            <a:off x="7518398" y="6307802"/>
            <a:ext cx="454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by Shah, et al Circulation, July 2,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8FBF38-AFD4-B24E-9CA4-7F7DFB649152}"/>
              </a:ext>
            </a:extLst>
          </p:cNvPr>
          <p:cNvSpPr txBox="1"/>
          <p:nvPr/>
        </p:nvSpPr>
        <p:spPr>
          <a:xfrm>
            <a:off x="377371" y="6043989"/>
            <a:ext cx="6054863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Global Population Attributable Fraction of CVD due to HIV </a:t>
            </a:r>
          </a:p>
          <a:p>
            <a:r>
              <a:rPr lang="en-US" dirty="0"/>
              <a:t>0.36% </a:t>
            </a:r>
            <a:r>
              <a:rPr lang="en-US" dirty="0">
                <a:sym typeface="Wingdings" pitchFamily="2" charset="2"/>
              </a:rPr>
              <a:t> 0.92% over past 26 years </a:t>
            </a:r>
          </a:p>
        </p:txBody>
      </p:sp>
    </p:spTree>
    <p:extLst>
      <p:ext uri="{BB962C8B-B14F-4D97-AF65-F5344CB8AC3E}">
        <p14:creationId xmlns:p14="http://schemas.microsoft.com/office/powerpoint/2010/main" val="3207859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1349</Words>
  <Application>Microsoft Office PowerPoint</Application>
  <PresentationFormat>Widescreen</PresentationFormat>
  <Paragraphs>176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Mincho</vt:lpstr>
      <vt:lpstr>ＭＳ Ｐゴシック</vt:lpstr>
      <vt:lpstr>Arial</vt:lpstr>
      <vt:lpstr>Arial Narrow</vt:lpstr>
      <vt:lpstr>Arial Rounded MT Bold</vt:lpstr>
      <vt:lpstr>Calibri</vt:lpstr>
      <vt:lpstr>Calibri Light</vt:lpstr>
      <vt:lpstr>Damascus</vt:lpstr>
      <vt:lpstr>Lucida Grande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Aging with HIV in South Africa</vt:lpstr>
      <vt:lpstr>PowerPoint Presentation</vt:lpstr>
      <vt:lpstr>Many age-associated diseases are more common in treated HIV disease than in age-matched uninfected persons</vt:lpstr>
      <vt:lpstr>“Traditional” Risk Factors Conspire with HIV to increase Morbidity and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Immune Activation and Non-AIDS Complications</vt:lpstr>
      <vt:lpstr>Adipose Tissue </vt:lpstr>
      <vt:lpstr>PowerPoint Presentation</vt:lpstr>
      <vt:lpstr>PowerPoint Presentation</vt:lpstr>
      <vt:lpstr>Interventions to Reduce Inflammation  in ART Treated HIV Disease </vt:lpstr>
      <vt:lpstr>Key 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Currier</dc:creator>
  <cp:lastModifiedBy>Saal</cp:lastModifiedBy>
  <cp:revision>16</cp:revision>
  <dcterms:created xsi:type="dcterms:W3CDTF">2018-07-07T17:24:24Z</dcterms:created>
  <dcterms:modified xsi:type="dcterms:W3CDTF">2018-07-24T07:16:46Z</dcterms:modified>
</cp:coreProperties>
</file>